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2" r:id="rId15"/>
    <p:sldId id="278" r:id="rId16"/>
    <p:sldId id="281" r:id="rId17"/>
    <p:sldId id="280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9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114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921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231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50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2467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304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164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378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26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296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BA1E82-932A-4E1E-BE6B-D1BBFAC2FAB6}" type="datetimeFigureOut">
              <a:rPr lang="uk-UA" smtClean="0"/>
              <a:t>02.06.2020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8AA84C-82A3-433B-9DD7-1EB41C5BC327}" type="slidenum">
              <a:rPr lang="uk-UA" smtClean="0"/>
              <a:t>‹№›</a:t>
            </a:fld>
            <a:endParaRPr lang="uk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23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E9FA4-78E1-4097-AC39-1D79A04CA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616" y="481262"/>
            <a:ext cx="10058400" cy="2400059"/>
          </a:xfrm>
        </p:spPr>
        <p:txBody>
          <a:bodyPr/>
          <a:lstStyle/>
          <a:p>
            <a:pPr algn="ctr"/>
            <a:r>
              <a:rPr lang="uk-UA" dirty="0"/>
              <a:t>Курсова робота</a:t>
            </a:r>
            <a:br>
              <a:rPr lang="uk-UA" dirty="0"/>
            </a:br>
            <a:r>
              <a:rPr lang="uk-UA" sz="4800" dirty="0"/>
              <a:t>на тему: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DD64EEFC-657D-4F31-88EA-8A63A2C19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857500"/>
            <a:ext cx="10058400" cy="1143000"/>
          </a:xfrm>
        </p:spPr>
        <p:txBody>
          <a:bodyPr>
            <a:noAutofit/>
          </a:bodyPr>
          <a:lstStyle/>
          <a:p>
            <a:pPr algn="ctr"/>
            <a:r>
              <a:rPr lang="uk-UA" sz="4000" b="1" dirty="0">
                <a:solidFill>
                  <a:srgbClr val="C00000"/>
                </a:solidFill>
              </a:rPr>
              <a:t>ПЕРЕВІРКА НА ПЛАГІАТ ПРОГРАМНОГО КОДУ ЛАБОРАТОРНИХ РОБІТ СТУДЕНТІВ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B7F09-F1D7-46C2-BF8F-F9B2DCF6E2B3}"/>
              </a:ext>
            </a:extLst>
          </p:cNvPr>
          <p:cNvSpPr txBox="1"/>
          <p:nvPr/>
        </p:nvSpPr>
        <p:spPr>
          <a:xfrm>
            <a:off x="1066800" y="4334229"/>
            <a:ext cx="4944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Виконав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 3 курсу</a:t>
            </a:r>
          </a:p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Кафедри математичної інформатики</a:t>
            </a:r>
          </a:p>
          <a:p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Шевченко Максим Олексійович</a:t>
            </a:r>
            <a:endParaRPr lang="ru-UA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CD3D5-8993-48C4-9F4D-43746CF8C7F1}"/>
              </a:ext>
            </a:extLst>
          </p:cNvPr>
          <p:cNvSpPr txBox="1"/>
          <p:nvPr/>
        </p:nvSpPr>
        <p:spPr>
          <a:xfrm>
            <a:off x="6180898" y="4334228"/>
            <a:ext cx="4929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Науковий керівник: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доцент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кандидат фізико-математичних наук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Панченко Тарас Володимирович</a:t>
            </a:r>
            <a:endParaRPr lang="ru-UA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D62BA70A-4A22-467A-BE0D-1C47A90A8A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3764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7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24DE7-FA07-466E-8A18-786EDFD4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Найдовший спільний підрядок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Місце для вмісту 2">
                <a:extLst>
                  <a:ext uri="{FF2B5EF4-FFF2-40B4-BE49-F238E27FC236}">
                    <a16:creationId xmlns:a16="http://schemas.microsoft.com/office/drawing/2014/main" id="{1065A8BB-DE95-4A8D-B728-D59EB7CD45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5228834"/>
              </a:xfrm>
            </p:spPr>
            <p:txBody>
              <a:bodyPr>
                <a:normAutofit/>
              </a:bodyPr>
              <a:lstStyle/>
              <a:p>
                <a:r>
                  <a:rPr lang="uk-UA" sz="2200" b="1" dirty="0"/>
                  <a:t>Найдовшим спільним підрядком </a:t>
                </a:r>
                <a:r>
                  <a:rPr lang="uk-UA" sz="2200" dirty="0"/>
                  <a:t>(НСП) рядків s</a:t>
                </a:r>
                <a:r>
                  <a:rPr lang="uk-UA" sz="2200" baseline="-25000" dirty="0"/>
                  <a:t>1</a:t>
                </a:r>
                <a:r>
                  <a:rPr lang="uk-UA" sz="2200" dirty="0"/>
                  <a:t>, s</a:t>
                </a:r>
                <a:r>
                  <a:rPr lang="uk-UA" sz="2200" baseline="-25000" dirty="0"/>
                  <a:t>2</a:t>
                </a:r>
                <a:r>
                  <a:rPr lang="uk-UA" sz="2200" dirty="0"/>
                  <a:t>,…</a:t>
                </a:r>
                <a:r>
                  <a:rPr lang="uk-UA" sz="2200" dirty="0" err="1"/>
                  <a:t>s</a:t>
                </a:r>
                <a:r>
                  <a:rPr lang="uk-UA" sz="2200" baseline="-25000" dirty="0" err="1"/>
                  <a:t>n</a:t>
                </a:r>
                <a:r>
                  <a:rPr lang="uk-UA" sz="2200" dirty="0"/>
                  <a:t> називається рядок w*, для якого виконується умова ||w*|| = </a:t>
                </a:r>
                <a:r>
                  <a:rPr lang="uk-UA" sz="2200" dirty="0" err="1"/>
                  <a:t>max</a:t>
                </a:r>
                <a:r>
                  <a:rPr lang="uk-UA" sz="2200" dirty="0"/>
                  <a:t> ({||w|| | w ⸦ </a:t>
                </a:r>
                <a:r>
                  <a:rPr lang="uk-UA" sz="2200" dirty="0" err="1"/>
                  <a:t>s</a:t>
                </a:r>
                <a:r>
                  <a:rPr lang="uk-UA" sz="2200" baseline="-25000" dirty="0" err="1"/>
                  <a:t>i</a:t>
                </a:r>
                <a:r>
                  <a:rPr lang="uk-UA" sz="2200" dirty="0"/>
                  <a:t>, i = 1,…n}), операція w ⸦ </a:t>
                </a:r>
                <a:r>
                  <a:rPr lang="uk-UA" sz="2200" dirty="0" err="1"/>
                  <a:t>s</a:t>
                </a:r>
                <a:r>
                  <a:rPr lang="uk-UA" sz="2200" baseline="-25000" dirty="0" err="1"/>
                  <a:t>i</a:t>
                </a:r>
                <a:r>
                  <a:rPr lang="uk-UA" sz="2200" dirty="0"/>
                  <a:t> позначає те, що рядок w є підрядком рядка </a:t>
                </a:r>
                <a:r>
                  <a:rPr lang="uk-UA" sz="2200" dirty="0" err="1"/>
                  <a:t>s</a:t>
                </a:r>
                <a:r>
                  <a:rPr lang="uk-UA" sz="2200" baseline="-25000" dirty="0" err="1"/>
                  <a:t>i</a:t>
                </a:r>
                <a:r>
                  <a:rPr lang="uk-UA" sz="2200" dirty="0"/>
                  <a:t>.</a:t>
                </a:r>
              </a:p>
              <a:p>
                <a:r>
                  <a:rPr lang="uk-UA" sz="2200" dirty="0"/>
                  <a:t>Для знаходження НСП двох рядків s</a:t>
                </a:r>
                <a:r>
                  <a:rPr lang="uk-UA" sz="2200" baseline="-25000" dirty="0"/>
                  <a:t>1</a:t>
                </a:r>
                <a:r>
                  <a:rPr lang="uk-UA" sz="2200" dirty="0"/>
                  <a:t> і  s</a:t>
                </a:r>
                <a:r>
                  <a:rPr lang="uk-UA" sz="2200" baseline="-25000" dirty="0"/>
                  <a:t>2</a:t>
                </a:r>
                <a:r>
                  <a:rPr lang="uk-UA" sz="2200" dirty="0"/>
                  <a:t>, довжина яких m і n відповідно, необхідно заповнити матрицю </a:t>
                </a:r>
                <a:r>
                  <a:rPr lang="uk-UA" sz="2200" dirty="0" err="1"/>
                  <a:t>А</a:t>
                </a:r>
                <a:r>
                  <a:rPr lang="uk-UA" sz="2200" baseline="-25000" dirty="0" err="1"/>
                  <a:t>ij</a:t>
                </a:r>
                <a:r>
                  <a:rPr lang="uk-UA" sz="2200" dirty="0"/>
                  <a:t> розміром (m+1) x (n+1), дотримуючись наступного алгоритму: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𝐴𝑖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0=0,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=0…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=0…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=0,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                              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 ≠0,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≠0,</m:t>
                            </m:r>
                          </m:e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𝐴𝑖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 baseline="-25000">
                                <a:latin typeface="Cambria Math" panose="02040503050406030204" pitchFamily="18" charset="0"/>
                              </a:rPr>
                              <m:t>−1,   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uk-U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uk-U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,                        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 ≠0, 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≠0.</m:t>
                            </m:r>
                          </m:e>
                        </m:eqArr>
                      </m:e>
                    </m:d>
                  </m:oMath>
                </a14:m>
                <a:endParaRPr lang="uk-UA" dirty="0"/>
              </a:p>
              <a:p>
                <a:r>
                  <a:rPr lang="uk-UA" sz="2200" dirty="0"/>
                  <a:t>Найбільше число </a:t>
                </a:r>
                <a:r>
                  <a:rPr lang="uk-UA" sz="2200" dirty="0" err="1"/>
                  <a:t>A</a:t>
                </a:r>
                <a:r>
                  <a:rPr lang="uk-UA" sz="2200" baseline="-25000" dirty="0" err="1"/>
                  <a:t>uv</a:t>
                </a:r>
                <a:r>
                  <a:rPr lang="uk-UA" sz="2200" dirty="0"/>
                  <a:t> в матриці являє собою довжину найдовшого спільного підрядка. Найдовшим спільним підрядком є s</a:t>
                </a:r>
                <a:r>
                  <a:rPr lang="uk-UA" sz="2200" baseline="-25000" dirty="0"/>
                  <a:t>1</a:t>
                </a:r>
                <a:r>
                  <a:rPr lang="uk-UA" sz="2200" dirty="0"/>
                  <a:t>[u-A</a:t>
                </a:r>
                <a:r>
                  <a:rPr lang="uk-UA" sz="2200" baseline="-25000" dirty="0"/>
                  <a:t>uv</a:t>
                </a:r>
                <a:r>
                  <a:rPr lang="uk-UA" sz="2200" dirty="0"/>
                  <a:t>+1]…s</a:t>
                </a:r>
                <a:r>
                  <a:rPr lang="uk-UA" sz="2200" baseline="-25000" dirty="0"/>
                  <a:t>1</a:t>
                </a:r>
                <a:r>
                  <a:rPr lang="uk-UA" sz="2200" dirty="0"/>
                  <a:t>[u] та s</a:t>
                </a:r>
                <a:r>
                  <a:rPr lang="uk-UA" sz="2200" baseline="-25000" dirty="0"/>
                  <a:t>2</a:t>
                </a:r>
                <a:r>
                  <a:rPr lang="uk-UA" sz="2200" dirty="0"/>
                  <a:t>[v-A</a:t>
                </a:r>
                <a:r>
                  <a:rPr lang="uk-UA" sz="2200" baseline="-25000" dirty="0"/>
                  <a:t>uv</a:t>
                </a:r>
                <a:r>
                  <a:rPr lang="uk-UA" sz="2200" dirty="0"/>
                  <a:t>+1]…s</a:t>
                </a:r>
                <a:r>
                  <a:rPr lang="uk-UA" sz="2200" baseline="-25000" dirty="0"/>
                  <a:t>2</a:t>
                </a:r>
                <a:r>
                  <a:rPr lang="uk-UA" sz="2200" dirty="0"/>
                  <a:t>[v].</a:t>
                </a:r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3" name="Місце для вмісту 2">
                <a:extLst>
                  <a:ext uri="{FF2B5EF4-FFF2-40B4-BE49-F238E27FC236}">
                    <a16:creationId xmlns:a16="http://schemas.microsoft.com/office/drawing/2014/main" id="{1065A8BB-DE95-4A8D-B728-D59EB7CD45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5228834"/>
              </a:xfrm>
              <a:blipFill>
                <a:blip r:embed="rId4"/>
                <a:stretch>
                  <a:fillRect l="-788" t="-1515" r="-200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0">
            <a:hlinkClick r:id="" action="ppaction://media"/>
            <a:extLst>
              <a:ext uri="{FF2B5EF4-FFF2-40B4-BE49-F238E27FC236}">
                <a16:creationId xmlns:a16="http://schemas.microsoft.com/office/drawing/2014/main" id="{2B7CD4A9-CD94-4621-BBEF-EEF2B2E78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6995C-290E-4E71-8C45-EA77F0C2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Модифікація методу НСП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Місце для вмісту 2">
                <a:extLst>
                  <a:ext uri="{FF2B5EF4-FFF2-40B4-BE49-F238E27FC236}">
                    <a16:creationId xmlns:a16="http://schemas.microsoft.com/office/drawing/2014/main" id="{9D717FFE-E222-4684-B761-5E8A0D2011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uk-UA" sz="2400" dirty="0"/>
                  <a:t>Повторювання пошуку спільного підрядка й видалення його з коду до тих пір, поки не залишиться лише оригінальна частина.</a:t>
                </a:r>
              </a:p>
              <a:p>
                <a:endParaRPr lang="uk-UA" sz="2400" dirty="0"/>
              </a:p>
              <a:p>
                <a:r>
                  <a:rPr lang="uk-UA" sz="2400" b="0" dirty="0"/>
                  <a:t>Рівень плагіату знаходиться за формулою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uk-UA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uk-UA" sz="24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uk-U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uk-UA" sz="2400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uk-U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𝐿𝐶𝑆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2)|</m:t>
                        </m:r>
                      </m:num>
                      <m:den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sz="2400" i="1">
                            <a:latin typeface="Cambria Math" panose="02040503050406030204" pitchFamily="18" charset="0"/>
                          </a:rPr>
                          <m:t>1|</m:t>
                        </m:r>
                      </m:den>
                    </m:f>
                  </m:oMath>
                </a14:m>
                <a:endParaRPr lang="uk-UA" sz="2400" dirty="0"/>
              </a:p>
              <a:p>
                <a:endParaRPr lang="uk-UA" dirty="0"/>
              </a:p>
            </p:txBody>
          </p:sp>
        </mc:Choice>
        <mc:Fallback xmlns="">
          <p:sp>
            <p:nvSpPr>
              <p:cNvPr id="3" name="Місце для вмісту 2">
                <a:extLst>
                  <a:ext uri="{FF2B5EF4-FFF2-40B4-BE49-F238E27FC236}">
                    <a16:creationId xmlns:a16="http://schemas.microsoft.com/office/drawing/2014/main" id="{9D717FFE-E222-4684-B761-5E8A0D201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09" t="-212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1">
            <a:hlinkClick r:id="" action="ppaction://media"/>
            <a:extLst>
              <a:ext uri="{FF2B5EF4-FFF2-40B4-BE49-F238E27FC236}">
                <a16:creationId xmlns:a16="http://schemas.microsoft.com/office/drawing/2014/main" id="{A558C7AC-123C-45C6-B7AE-77256B1F1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5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B96D0-D702-4858-8579-283AE74C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Метод шинглів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8709C14-6DA7-4891-AE2E-D032F5F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uk-UA" sz="2400" dirty="0"/>
          </a:p>
          <a:p>
            <a:r>
              <a:rPr lang="uk-UA" sz="2400" b="1" dirty="0"/>
              <a:t>Алгоритм шинглів </a:t>
            </a:r>
            <a:r>
              <a:rPr lang="uk-UA" sz="2400" dirty="0"/>
              <a:t>– алгоритм, розроблений для пошуку копій та дублікатів тексту у веб-документі. Засіб для виявлення плагіату.</a:t>
            </a:r>
          </a:p>
          <a:p>
            <a:endParaRPr lang="uk-UA" sz="2400" dirty="0"/>
          </a:p>
          <a:p>
            <a:r>
              <a:rPr lang="uk-UA" sz="2400" b="1" dirty="0"/>
              <a:t>Шингли</a:t>
            </a:r>
            <a:r>
              <a:rPr lang="uk-UA" sz="2400" dirty="0"/>
              <a:t> – виділені з тексту підпослідовності слів.</a:t>
            </a:r>
          </a:p>
          <a:p>
            <a:endParaRPr lang="uk-UA" sz="2400" dirty="0"/>
          </a:p>
        </p:txBody>
      </p:sp>
      <p:pic>
        <p:nvPicPr>
          <p:cNvPr id="4" name="12">
            <a:hlinkClick r:id="" action="ppaction://media"/>
            <a:extLst>
              <a:ext uri="{FF2B5EF4-FFF2-40B4-BE49-F238E27FC236}">
                <a16:creationId xmlns:a16="http://schemas.microsoft.com/office/drawing/2014/main" id="{4512A148-86DF-42F9-9D8D-B227B36845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CF43B-8700-42E3-BCD0-54898BF2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Модифікація методу шинглів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12C3D4F-C984-440B-91EE-D2C782210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u="sng" dirty="0"/>
              <a:t>Оригінальний 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Місце для вмісту 3">
                <a:extLst>
                  <a:ext uri="{FF2B5EF4-FFF2-40B4-BE49-F238E27FC236}">
                    <a16:creationId xmlns:a16="http://schemas.microsoft.com/office/drawing/2014/main" id="{B56CAB2E-6AF4-4304-981F-47BB19C73FC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97280" y="2582333"/>
                <a:ext cx="4937760" cy="4275667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uk-UA" dirty="0"/>
                  <a:t>1) нормалізація тексту;</a:t>
                </a:r>
              </a:p>
              <a:p>
                <a:pPr lvl="0"/>
                <a:r>
                  <a:rPr lang="uk-UA" dirty="0"/>
                  <a:t>2) розбиття тексту на шингли;</a:t>
                </a:r>
              </a:p>
              <a:p>
                <a:pPr lvl="0"/>
                <a:r>
                  <a:rPr lang="uk-UA" dirty="0"/>
                  <a:t>3) обрахування хеш-значень отриманих шинглів;</a:t>
                </a:r>
              </a:p>
              <a:p>
                <a:pPr lvl="0"/>
                <a:r>
                  <a:rPr lang="uk-UA" dirty="0"/>
                  <a:t>4) випадкова вибірка певної кількості значень контрольних сум;</a:t>
                </a:r>
              </a:p>
              <a:p>
                <a:pPr lvl="0"/>
                <a:r>
                  <a:rPr lang="uk-UA" dirty="0"/>
                  <a:t>5) порівняння отриманих вибірок.</a:t>
                </a:r>
              </a:p>
              <a:p>
                <a:pPr algn="ctr"/>
                <a:r>
                  <a:rPr lang="uk-UA" dirty="0"/>
                  <a:t>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uk-UA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2)|</m:t>
                        </m:r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uk-UA" i="1">
                            <a:latin typeface="Cambria Math" panose="02040503050406030204" pitchFamily="18" charset="0"/>
                          </a:rPr>
                          <m:t>⋃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2)|</m:t>
                        </m:r>
                      </m:den>
                    </m:f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4" name="Місце для вмісту 3">
                <a:extLst>
                  <a:ext uri="{FF2B5EF4-FFF2-40B4-BE49-F238E27FC236}">
                    <a16:creationId xmlns:a16="http://schemas.microsoft.com/office/drawing/2014/main" id="{B56CAB2E-6AF4-4304-981F-47BB19C73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97280" y="2582333"/>
                <a:ext cx="4937760" cy="4275667"/>
              </a:xfrm>
              <a:blipFill>
                <a:blip r:embed="rId4"/>
                <a:stretch>
                  <a:fillRect l="-1235" t="-156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B66EBB76-E50C-4E01-92F1-D28605F56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u="sng" dirty="0"/>
              <a:t>модифікований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Місце для вмісту 5">
                <a:extLst>
                  <a:ext uri="{FF2B5EF4-FFF2-40B4-BE49-F238E27FC236}">
                    <a16:creationId xmlns:a16="http://schemas.microsoft.com/office/drawing/2014/main" id="{C0AA242F-7522-46F3-B698-4F7FEEF7103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17920" y="2582333"/>
                <a:ext cx="4937760" cy="5775603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uk-UA" dirty="0"/>
                  <a:t>1) нормалізація тексту;</a:t>
                </a:r>
              </a:p>
              <a:p>
                <a:pPr lvl="0"/>
                <a:r>
                  <a:rPr lang="uk-UA" dirty="0"/>
                  <a:t>2) розбиття тексту на шингли;</a:t>
                </a:r>
              </a:p>
              <a:p>
                <a:pPr lvl="0"/>
                <a:r>
                  <a:rPr lang="uk-UA" dirty="0"/>
                  <a:t>3) обрахування хеш-значень отриманих шинглів;</a:t>
                </a:r>
              </a:p>
              <a:p>
                <a:pPr lvl="0"/>
                <a:r>
                  <a:rPr lang="uk-UA" dirty="0"/>
                  <a:t>4) вибірка складається з усіх обрахованих хеш-значень;</a:t>
                </a:r>
              </a:p>
              <a:p>
                <a:pPr lvl="0"/>
                <a:r>
                  <a:rPr lang="uk-UA" dirty="0"/>
                  <a:t>5) порівняння отриманих вибірок.</a:t>
                </a:r>
              </a:p>
              <a:p>
                <a:pPr algn="ctr"/>
                <a:r>
                  <a:rPr lang="uk-UA" dirty="0"/>
                  <a:t> </a:t>
                </a:r>
                <a14:m>
                  <m:oMath xmlns:m="http://schemas.openxmlformats.org/officeDocument/2006/math">
                    <m:r>
                      <a:rPr lang="uk-UA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uk-U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uk-U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uk-UA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2)|</m:t>
                        </m:r>
                      </m:num>
                      <m:den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uk-UA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uk-U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uk-UA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6" name="Місце для вмісту 5">
                <a:extLst>
                  <a:ext uri="{FF2B5EF4-FFF2-40B4-BE49-F238E27FC236}">
                    <a16:creationId xmlns:a16="http://schemas.microsoft.com/office/drawing/2014/main" id="{C0AA242F-7522-46F3-B698-4F7FEEF71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17920" y="2582333"/>
                <a:ext cx="4937760" cy="5775603"/>
              </a:xfrm>
              <a:blipFill>
                <a:blip r:embed="rId5"/>
                <a:stretch>
                  <a:fillRect l="-1235" t="-116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13">
            <a:hlinkClick r:id="" action="ppaction://media"/>
            <a:extLst>
              <a:ext uri="{FF2B5EF4-FFF2-40B4-BE49-F238E27FC236}">
                <a16:creationId xmlns:a16="http://schemas.microsoft.com/office/drawing/2014/main" id="{B68818EA-3F6B-4187-9AE4-358018732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0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6BB8D-AFC2-4302-B39F-8ADE9B59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Відео чи скріншот?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881D40A-8D6B-49E6-8284-BB5600761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Наступний слайд містить опис результатів виконання реалізованих алгоритмів. Замість нього можна переглянути відео з демонстрацією роботи програми, де результати теж вказані. Проте перегляд відео потребує додаткового часу до виділеного на доповідь (+1хв).</a:t>
            </a:r>
          </a:p>
        </p:txBody>
      </p:sp>
      <p:pic>
        <p:nvPicPr>
          <p:cNvPr id="4" name="14">
            <a:hlinkClick r:id="" action="ppaction://media"/>
            <a:extLst>
              <a:ext uri="{FF2B5EF4-FFF2-40B4-BE49-F238E27FC236}">
                <a16:creationId xmlns:a16="http://schemas.microsoft.com/office/drawing/2014/main" id="{9DBFD062-42F7-4339-AF03-7D3CA5AFD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9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590B8-C46D-42FB-8968-084239F5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8" y="286603"/>
            <a:ext cx="11325727" cy="1450757"/>
          </a:xfrm>
        </p:spPr>
        <p:txBody>
          <a:bodyPr/>
          <a:lstStyle/>
          <a:p>
            <a:r>
              <a:rPr lang="uk-UA" dirty="0"/>
              <a:t>Результат роботи реалізованих алгоритмів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90F4C418-813A-48D0-A2B8-34FDD95E8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24" y="2026118"/>
            <a:ext cx="7461152" cy="3893419"/>
          </a:xfrm>
        </p:spPr>
      </p:pic>
      <p:pic>
        <p:nvPicPr>
          <p:cNvPr id="3" name="15">
            <a:hlinkClick r:id="" action="ppaction://media"/>
            <a:extLst>
              <a:ext uri="{FF2B5EF4-FFF2-40B4-BE49-F238E27FC236}">
                <a16:creationId xmlns:a16="http://schemas.microsoft.com/office/drawing/2014/main" id="{14F27944-B8F5-42C0-864A-063EAE348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68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C6654-52DB-45A5-B288-ADDB52DF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Демонстрація роботи</a:t>
            </a:r>
          </a:p>
        </p:txBody>
      </p:sp>
      <p:pic>
        <p:nvPicPr>
          <p:cNvPr id="4" name="Демонстрація роботи програми">
            <a:hlinkClick r:id="" action="ppaction://media"/>
            <a:extLst>
              <a:ext uri="{FF2B5EF4-FFF2-40B4-BE49-F238E27FC236}">
                <a16:creationId xmlns:a16="http://schemas.microsoft.com/office/drawing/2014/main" id="{7009BF92-75FC-4434-ACDD-8089CCCF62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9" y="1737360"/>
            <a:ext cx="8170878" cy="4596006"/>
          </a:xfrm>
        </p:spPr>
      </p:pic>
    </p:spTree>
    <p:extLst>
      <p:ext uri="{BB962C8B-B14F-4D97-AF65-F5344CB8AC3E}">
        <p14:creationId xmlns:p14="http://schemas.microsoft.com/office/powerpoint/2010/main" val="151377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32975-35A3-44B0-97EF-8C2A23C6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Висновки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2583C7F-64B3-42B7-A56D-86301D95E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29899"/>
          </a:xfrm>
        </p:spPr>
        <p:txBody>
          <a:bodyPr>
            <a:normAutofit/>
          </a:bodyPr>
          <a:lstStyle/>
          <a:p>
            <a:r>
              <a:rPr lang="uk-UA" b="1" dirty="0"/>
              <a:t>Досліджено:</a:t>
            </a:r>
          </a:p>
          <a:p>
            <a:pPr lvl="1"/>
            <a:r>
              <a:rPr lang="uk-UA" sz="2000" dirty="0"/>
              <a:t>- способи маскування плагіату</a:t>
            </a:r>
          </a:p>
          <a:p>
            <a:pPr lvl="1"/>
            <a:r>
              <a:rPr lang="uk-UA" sz="2000" dirty="0"/>
              <a:t>- алгоритми виявлення плагіату</a:t>
            </a:r>
          </a:p>
          <a:p>
            <a:pPr marL="201168" lvl="1" indent="0">
              <a:buNone/>
            </a:pPr>
            <a:r>
              <a:rPr lang="uk-UA" sz="2000" b="1" dirty="0"/>
              <a:t>Реалізовано:</a:t>
            </a:r>
          </a:p>
          <a:p>
            <a:pPr marL="201168" lvl="1" indent="0">
              <a:buNone/>
            </a:pPr>
            <a:r>
              <a:rPr lang="uk-UA" sz="2000" dirty="0"/>
              <a:t>	- власний алгоритм токенізації та нормалізації коду</a:t>
            </a:r>
          </a:p>
          <a:p>
            <a:pPr marL="201168" lvl="1" indent="0">
              <a:buNone/>
            </a:pPr>
            <a:r>
              <a:rPr lang="uk-UA" sz="2000" dirty="0"/>
              <a:t>	- модифіковані під поставлене завдання алгоритми шинглів та пошуку НСП</a:t>
            </a:r>
          </a:p>
          <a:p>
            <a:pPr marL="201168" lvl="1" indent="0">
              <a:buNone/>
            </a:pPr>
            <a:endParaRPr lang="uk-UA" sz="2000" dirty="0"/>
          </a:p>
          <a:p>
            <a:pPr marL="201168" lvl="1" indent="0">
              <a:buNone/>
            </a:pPr>
            <a:r>
              <a:rPr lang="uk-UA" dirty="0"/>
              <a:t>Завдяки модульній структурі програми (окремі файл з граматикою мови, класи нормалізатора та перевірки плагіату) можлива зміна та покращення її окремих частин без шкоди іншим компонентам. Реалізовані алгоритми можуть застосовуватися не тільки для пошуку плагіату в коді програм, а й у звичайних текстових роботах.</a:t>
            </a:r>
          </a:p>
          <a:p>
            <a:pPr marL="201168" lvl="1" indent="0">
              <a:buNone/>
            </a:pPr>
            <a:r>
              <a:rPr lang="uk-UA" dirty="0"/>
              <a:t>Отриманий продукт виконує поставлені на нього завдання та може бути інтегрований в систему обліку лабораторних робіт. </a:t>
            </a:r>
            <a:endParaRPr lang="uk-UA" sz="2000" dirty="0"/>
          </a:p>
        </p:txBody>
      </p:sp>
      <p:pic>
        <p:nvPicPr>
          <p:cNvPr id="4" name="16">
            <a:hlinkClick r:id="" action="ppaction://media"/>
            <a:extLst>
              <a:ext uri="{FF2B5EF4-FFF2-40B4-BE49-F238E27FC236}">
                <a16:creationId xmlns:a16="http://schemas.microsoft.com/office/drawing/2014/main" id="{3CC29100-5520-4B55-8A18-618DFB6B1C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982A1-47B7-4859-A62D-608DE390C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Дякую за увагу!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8A1CD78C-0207-4588-995B-0D4461460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17">
            <a:hlinkClick r:id="" action="ppaction://media"/>
            <a:extLst>
              <a:ext uri="{FF2B5EF4-FFF2-40B4-BE49-F238E27FC236}">
                <a16:creationId xmlns:a16="http://schemas.microsoft.com/office/drawing/2014/main" id="{CF61300F-E7A7-4D42-9B7B-E62ACC5A1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3715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B3B66-24DF-4E41-8DE9-9F860EB1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Проблематика задачі</a:t>
            </a:r>
          </a:p>
        </p:txBody>
      </p:sp>
      <p:pic>
        <p:nvPicPr>
          <p:cNvPr id="9" name="Місце для вмісту 8">
            <a:extLst>
              <a:ext uri="{FF2B5EF4-FFF2-40B4-BE49-F238E27FC236}">
                <a16:creationId xmlns:a16="http://schemas.microsoft.com/office/drawing/2014/main" id="{D5B6BB71-A746-40B0-BE70-084F956E0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697"/>
            <a:ext cx="12192000" cy="28289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67251A-D92E-4712-88DB-1AD7FC9A41D6}"/>
              </a:ext>
            </a:extLst>
          </p:cNvPr>
          <p:cNvSpPr txBox="1"/>
          <p:nvPr/>
        </p:nvSpPr>
        <p:spPr>
          <a:xfrm>
            <a:off x="1066800" y="2036030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/>
              <a:t>Використання у своїх працях чужої роботи без посилання на автора, тобто плагіат, є однією з основних проблем наукового товариства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A25BE9D6-C882-4387-BB6C-AE0CF69800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A8BC-367E-4B18-BB5E-A09EFC9A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Формалізація роботи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5B22665-18AA-414A-B764-26F66A28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2400" b="1" dirty="0"/>
              <a:t>Актуальність</a:t>
            </a:r>
            <a:r>
              <a:rPr lang="uk-UA" sz="2400" dirty="0"/>
              <a:t> роботи пояснюється поширеним використанням плагіату серед студентів та відсутністю системи обліку лабораторних робіт в університеті.</a:t>
            </a:r>
          </a:p>
          <a:p>
            <a:r>
              <a:rPr lang="uk-UA" sz="2400" b="1" dirty="0"/>
              <a:t>Метою</a:t>
            </a:r>
            <a:r>
              <a:rPr lang="uk-UA" sz="2400" dirty="0"/>
              <a:t> роботи є реалізація алгоритмів порівняння програмних кодів на плагіат із можливістю їх подальшої інтеграції в систему обліку лабораторних робіт.</a:t>
            </a:r>
          </a:p>
          <a:p>
            <a:r>
              <a:rPr lang="uk-UA" sz="2400" b="1" dirty="0"/>
              <a:t>Об’єктом</a:t>
            </a:r>
            <a:r>
              <a:rPr lang="uk-UA" sz="2400" dirty="0"/>
              <a:t> роботи є організація перевірки лабораторних робіт в навчальному закладі і підходи до розробки програмного забезпечення для цих цілей.</a:t>
            </a:r>
          </a:p>
          <a:p>
            <a:r>
              <a:rPr lang="uk-UA" sz="2400" b="1" dirty="0"/>
              <a:t>Предметом</a:t>
            </a:r>
            <a:r>
              <a:rPr lang="uk-UA" sz="2400" dirty="0"/>
              <a:t> роботи є дослідження способів маскування плагіату та алгоритмів його виявлення.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28BCE19B-03AA-4BE6-A63B-3BE254539C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14689-DB6E-4E03-9C6E-B2D43879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Огляд існуючих систем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A6FC74E-EB4E-4F80-8719-915793AE5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64835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UNICHECK</a:t>
            </a:r>
            <a:endParaRPr lang="uk-UA" sz="2400" dirty="0"/>
          </a:p>
        </p:txBody>
      </p:sp>
      <p:pic>
        <p:nvPicPr>
          <p:cNvPr id="8" name="Місце для вмісту 7">
            <a:extLst>
              <a:ext uri="{FF2B5EF4-FFF2-40B4-BE49-F238E27FC236}">
                <a16:creationId xmlns:a16="http://schemas.microsoft.com/office/drawing/2014/main" id="{8C0685C1-46EB-4090-8DEC-539705B733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28592"/>
            <a:ext cx="4938712" cy="2392049"/>
          </a:xfrm>
        </p:spPr>
      </p:pic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CB820344-AB93-4F58-B8DF-C60E18469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/>
              <a:t>MOSS</a:t>
            </a:r>
          </a:p>
          <a:p>
            <a:pPr algn="ctr"/>
            <a:r>
              <a:rPr lang="en-US" sz="2400" dirty="0"/>
              <a:t>(Measure Of Software Similarity)</a:t>
            </a:r>
            <a:endParaRPr lang="uk-UA" sz="2400" dirty="0"/>
          </a:p>
        </p:txBody>
      </p:sp>
      <p:pic>
        <p:nvPicPr>
          <p:cNvPr id="10" name="Місце для вмісту 9">
            <a:extLst>
              <a:ext uri="{FF2B5EF4-FFF2-40B4-BE49-F238E27FC236}">
                <a16:creationId xmlns:a16="http://schemas.microsoft.com/office/drawing/2014/main" id="{967439AE-6B84-464F-A024-2CC2C0E8A9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2728592"/>
            <a:ext cx="4937125" cy="2392049"/>
          </a:xfrm>
        </p:spPr>
      </p:pic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F7336E8F-749D-447E-918D-7CB3B3ECA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0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97C3B-4088-488C-A800-95492CCF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33" y="286603"/>
            <a:ext cx="11149262" cy="1450757"/>
          </a:xfrm>
        </p:spPr>
        <p:txBody>
          <a:bodyPr/>
          <a:lstStyle/>
          <a:p>
            <a:r>
              <a:rPr lang="uk-UA" dirty="0"/>
              <a:t>Вибір типу алгоритму перевірки плагіату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2810B27-B187-4D8E-B44E-EDB341E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79566"/>
          </a:xfrm>
        </p:spPr>
        <p:txBody>
          <a:bodyPr>
            <a:normAutofit/>
          </a:bodyPr>
          <a:lstStyle/>
          <a:p>
            <a:r>
              <a:rPr lang="uk-UA" sz="2800" dirty="0"/>
              <a:t>У своїй роботі я вирішив застосувати алгоритми пошуку плагіату з використанням токенізації коду, тобто його представленні послідовністю лексем. Такі алгоритми добре визначають плагіат та є простими в реалізації.</a:t>
            </a:r>
          </a:p>
          <a:p>
            <a:r>
              <a:rPr lang="uk-UA" sz="2800" dirty="0"/>
              <a:t>При застосуванні токенізованих алгоритмів спочатку необхідно виконати лексичний аналіз і звести код до певного стандартного вигляду, тобто виконати його нормалізацію. Після цього до отриманого нормалізованого коду застосовують методи порівняння рядків, як от пошук найдовшого спільного підрядка та метод шинглів. </a:t>
            </a:r>
          </a:p>
          <a:p>
            <a:pPr marL="0" indent="0">
              <a:buNone/>
            </a:pPr>
            <a:endParaRPr lang="uk-UA" sz="2800" dirty="0"/>
          </a:p>
          <a:p>
            <a:endParaRPr lang="uk-UA" dirty="0"/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59ED5668-FF47-4C56-89A9-B10BA5A7D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633" y="1181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3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4580F-BB3E-4584-B23F-44A6C4A2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Алгоритм нормалізації коду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09FEB4D-1299-400C-8645-272235A3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"This program adds two numbers\n";</a:t>
            </a:r>
          </a:p>
          <a:p>
            <a:r>
              <a:rPr lang="en-US" dirty="0"/>
              <a:t>    int a = 12; //</a:t>
            </a:r>
            <a:r>
              <a:rPr lang="uk-UA" dirty="0"/>
              <a:t>перший доданок</a:t>
            </a:r>
          </a:p>
          <a:p>
            <a:r>
              <a:rPr lang="uk-UA" dirty="0"/>
              <a:t>    </a:t>
            </a:r>
            <a:r>
              <a:rPr lang="en-US" dirty="0"/>
              <a:t>int b = 8; //</a:t>
            </a:r>
            <a:r>
              <a:rPr lang="uk-UA" dirty="0"/>
              <a:t>другий доданок</a:t>
            </a:r>
          </a:p>
          <a:p>
            <a:r>
              <a:rPr lang="uk-UA" dirty="0"/>
              <a:t>    </a:t>
            </a:r>
            <a:r>
              <a:rPr lang="en-US" dirty="0" err="1"/>
              <a:t>cout</a:t>
            </a:r>
            <a:r>
              <a:rPr lang="en-US" dirty="0"/>
              <a:t> &lt;&lt; "a + b = " &lt;&lt; a + b;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90A6675F-FB65-4261-9278-456069BE5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ABFFC544-AEFF-4398-9B2D-9324FD019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001079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uk-UA" sz="2400" dirty="0"/>
              <a:t>Видалити текст та коментарі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ECFBCCEE-765A-43BC-B256-07BD61FF2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37361"/>
            <a:ext cx="4937760" cy="4476192"/>
          </a:xfrm>
        </p:spPr>
        <p:txBody>
          <a:bodyPr>
            <a:norm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;</a:t>
            </a:r>
          </a:p>
          <a:p>
            <a:r>
              <a:rPr lang="en-US" dirty="0"/>
              <a:t>    int a = 12;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dirty="0"/>
              <a:t>int b = 8;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dirty="0" err="1"/>
              <a:t>cout</a:t>
            </a:r>
            <a:r>
              <a:rPr lang="en-US" dirty="0"/>
              <a:t> &lt;&lt;  &lt;&lt; a + b;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2B51D431-E801-4BC6-9F0E-87FAF4A71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001079"/>
            <a:ext cx="5380522" cy="736282"/>
          </a:xfrm>
        </p:spPr>
        <p:txBody>
          <a:bodyPr>
            <a:noAutofit/>
          </a:bodyPr>
          <a:lstStyle/>
          <a:p>
            <a:pPr algn="ctr"/>
            <a:r>
              <a:rPr lang="uk-UA" sz="2400" dirty="0"/>
              <a:t>Знайти всі слова та числа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4340EFC0-99C2-4601-B1D0-408A2B17E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37360"/>
            <a:ext cx="4937760" cy="4275667"/>
          </a:xfrm>
        </p:spPr>
        <p:txBody>
          <a:bodyPr>
            <a:normAutofit/>
          </a:bodyPr>
          <a:lstStyle/>
          <a:p>
            <a:r>
              <a:rPr lang="en-US" dirty="0"/>
              <a:t>#</a:t>
            </a:r>
            <a:r>
              <a:rPr lang="en-US" b="1" dirty="0"/>
              <a:t>include</a:t>
            </a:r>
            <a:r>
              <a:rPr lang="en-US" dirty="0"/>
              <a:t> &lt;</a:t>
            </a:r>
            <a:r>
              <a:rPr lang="en-US" b="1" dirty="0"/>
              <a:t>iostream</a:t>
            </a:r>
            <a:r>
              <a:rPr lang="en-US" dirty="0"/>
              <a:t>&gt;</a:t>
            </a:r>
          </a:p>
          <a:p>
            <a:r>
              <a:rPr lang="en-US" b="1" dirty="0"/>
              <a:t>using namespace std</a:t>
            </a:r>
            <a:r>
              <a:rPr lang="en-US" dirty="0"/>
              <a:t>;</a:t>
            </a:r>
          </a:p>
          <a:p>
            <a:r>
              <a:rPr lang="en-US" b="1" dirty="0"/>
              <a:t>int main</a:t>
            </a:r>
            <a:r>
              <a:rPr lang="en-US" dirty="0"/>
              <a:t>(){</a:t>
            </a:r>
          </a:p>
          <a:p>
            <a:r>
              <a:rPr lang="en-US" dirty="0"/>
              <a:t>    </a:t>
            </a:r>
            <a:r>
              <a:rPr lang="en-US" b="1" dirty="0" err="1"/>
              <a:t>cout</a:t>
            </a:r>
            <a:r>
              <a:rPr lang="en-US" dirty="0"/>
              <a:t> &lt;&lt; ;</a:t>
            </a:r>
          </a:p>
          <a:p>
            <a:r>
              <a:rPr lang="en-US" b="1" dirty="0"/>
              <a:t>    int a </a:t>
            </a:r>
            <a:r>
              <a:rPr lang="en-US" dirty="0"/>
              <a:t>= </a:t>
            </a:r>
            <a:r>
              <a:rPr lang="en-US" u="sng" dirty="0">
                <a:solidFill>
                  <a:srgbClr val="00B050"/>
                </a:solidFill>
              </a:rPr>
              <a:t>12</a:t>
            </a:r>
            <a:r>
              <a:rPr lang="en-US" dirty="0"/>
              <a:t>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b="1" dirty="0"/>
              <a:t>int b</a:t>
            </a:r>
            <a:r>
              <a:rPr lang="en-US" dirty="0"/>
              <a:t> = </a:t>
            </a:r>
            <a:r>
              <a:rPr lang="en-US" u="sng" dirty="0">
                <a:solidFill>
                  <a:srgbClr val="00B050"/>
                </a:solidFill>
              </a:rPr>
              <a:t>8</a:t>
            </a:r>
            <a:r>
              <a:rPr lang="en-US" dirty="0"/>
              <a:t>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b="1" dirty="0" err="1"/>
              <a:t>cout</a:t>
            </a:r>
            <a:r>
              <a:rPr lang="en-US" dirty="0"/>
              <a:t> &lt;&lt;  &lt;&lt; </a:t>
            </a:r>
            <a:r>
              <a:rPr lang="en-US" b="1" dirty="0"/>
              <a:t>a</a:t>
            </a:r>
            <a:r>
              <a:rPr lang="en-US" dirty="0"/>
              <a:t> + </a:t>
            </a:r>
            <a:r>
              <a:rPr lang="en-US" b="1" dirty="0"/>
              <a:t>b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u="sng" dirty="0">
                <a:solidFill>
                  <a:srgbClr val="00B050"/>
                </a:solidFill>
              </a:rPr>
              <a:t>0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D1FD4061-BFA1-46C2-95B5-F65AD7E26B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11277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2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49482EFE-EE5A-4813-8367-369E364EA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001078"/>
            <a:ext cx="4937760" cy="736282"/>
          </a:xfrm>
        </p:spPr>
        <p:txBody>
          <a:bodyPr>
            <a:noAutofit/>
          </a:bodyPr>
          <a:lstStyle/>
          <a:p>
            <a:pPr algn="ctr"/>
            <a:r>
              <a:rPr lang="uk-UA" sz="2400" dirty="0"/>
              <a:t>Виконати заміну ключових</a:t>
            </a:r>
          </a:p>
          <a:p>
            <a:pPr algn="ctr"/>
            <a:r>
              <a:rPr lang="uk-UA" sz="2400" dirty="0"/>
              <a:t>слів мови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50E31F2B-8137-4A81-BFF7-F904AFC32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37359"/>
            <a:ext cx="4937760" cy="4275667"/>
          </a:xfrm>
        </p:spPr>
        <p:txBody>
          <a:bodyPr>
            <a:normAutofit/>
          </a:bodyPr>
          <a:lstStyle/>
          <a:p>
            <a:r>
              <a:rPr lang="en-US" dirty="0"/>
              <a:t>#</a:t>
            </a:r>
            <a:r>
              <a:rPr lang="en-US" b="1" dirty="0"/>
              <a:t>s</a:t>
            </a:r>
            <a:r>
              <a:rPr lang="en-US" dirty="0"/>
              <a:t> &lt;iostream&gt;</a:t>
            </a:r>
          </a:p>
          <a:p>
            <a:r>
              <a:rPr lang="en-US" b="1" dirty="0"/>
              <a:t>s I</a:t>
            </a:r>
            <a:r>
              <a:rPr lang="en-US" dirty="0"/>
              <a:t> std;</a:t>
            </a:r>
          </a:p>
          <a:p>
            <a:r>
              <a:rPr lang="en-US" b="1" dirty="0"/>
              <a:t>n</a:t>
            </a:r>
            <a:r>
              <a:rPr lang="en-US" dirty="0"/>
              <a:t> main(){</a:t>
            </a:r>
          </a:p>
          <a:p>
            <a:r>
              <a:rPr lang="en-US" dirty="0"/>
              <a:t>    </a:t>
            </a:r>
            <a:r>
              <a:rPr lang="en-US" b="1" dirty="0"/>
              <a:t>t</a:t>
            </a:r>
            <a:r>
              <a:rPr lang="en-US" dirty="0"/>
              <a:t> &lt;&lt; ;</a:t>
            </a:r>
          </a:p>
          <a:p>
            <a:r>
              <a:rPr lang="en-US" dirty="0"/>
              <a:t>    </a:t>
            </a:r>
            <a:r>
              <a:rPr lang="en-US" b="1" dirty="0"/>
              <a:t>n</a:t>
            </a:r>
            <a:r>
              <a:rPr lang="en-US" dirty="0"/>
              <a:t> a = 12;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b="1" dirty="0"/>
              <a:t>n</a:t>
            </a:r>
            <a:r>
              <a:rPr lang="en-US" dirty="0"/>
              <a:t> b = 8;</a:t>
            </a:r>
            <a:r>
              <a:rPr lang="uk-UA" dirty="0"/>
              <a:t> </a:t>
            </a:r>
          </a:p>
          <a:p>
            <a:r>
              <a:rPr lang="uk-UA" dirty="0"/>
              <a:t>    </a:t>
            </a:r>
            <a:r>
              <a:rPr lang="en-US" b="1" dirty="0"/>
              <a:t>t</a:t>
            </a:r>
            <a:r>
              <a:rPr lang="en-US" dirty="0"/>
              <a:t> &lt;&lt;  &lt;&lt; a + b;</a:t>
            </a:r>
          </a:p>
          <a:p>
            <a:r>
              <a:rPr lang="en-US" dirty="0"/>
              <a:t>    </a:t>
            </a:r>
            <a:r>
              <a:rPr lang="en-US" b="1" dirty="0"/>
              <a:t>H</a:t>
            </a:r>
            <a:r>
              <a:rPr lang="en-US" dirty="0"/>
              <a:t> 0;</a:t>
            </a:r>
          </a:p>
          <a:p>
            <a:r>
              <a:rPr lang="en-US" dirty="0"/>
              <a:t>}</a:t>
            </a:r>
            <a:endParaRPr lang="uk-UA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7C13C417-F6FF-472C-ADFC-DCACA4D37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001078"/>
            <a:ext cx="4937760" cy="736282"/>
          </a:xfrm>
        </p:spPr>
        <p:txBody>
          <a:bodyPr>
            <a:noAutofit/>
          </a:bodyPr>
          <a:lstStyle/>
          <a:p>
            <a:pPr algn="ctr"/>
            <a:r>
              <a:rPr lang="uk-UA" sz="2400" dirty="0"/>
              <a:t>Замінити числа на</a:t>
            </a:r>
          </a:p>
          <a:p>
            <a:pPr algn="ctr"/>
            <a:r>
              <a:rPr lang="uk-UA" sz="2400" dirty="0"/>
              <a:t>числовий токен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E0C89B60-8EBC-46FF-AD61-6446D31DD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37360"/>
            <a:ext cx="4937760" cy="4275666"/>
          </a:xfrm>
        </p:spPr>
        <p:txBody>
          <a:bodyPr>
            <a:normAutofit/>
          </a:bodyPr>
          <a:lstStyle/>
          <a:p>
            <a:r>
              <a:rPr lang="en-US" dirty="0"/>
              <a:t>#s &lt;iostream&gt;</a:t>
            </a:r>
          </a:p>
          <a:p>
            <a:r>
              <a:rPr lang="en-US" dirty="0"/>
              <a:t>s I std;</a:t>
            </a:r>
          </a:p>
          <a:p>
            <a:r>
              <a:rPr lang="en-US" dirty="0"/>
              <a:t>n main(){</a:t>
            </a:r>
          </a:p>
          <a:p>
            <a:r>
              <a:rPr lang="en-US" dirty="0"/>
              <a:t>    t &lt;&lt; ;</a:t>
            </a:r>
          </a:p>
          <a:p>
            <a:r>
              <a:rPr lang="en-US" dirty="0"/>
              <a:t>    n a = </a:t>
            </a:r>
            <a:r>
              <a:rPr lang="en-US" b="1" dirty="0"/>
              <a:t>n</a:t>
            </a:r>
            <a:r>
              <a:rPr lang="en-US" dirty="0"/>
              <a:t>; </a:t>
            </a:r>
          </a:p>
          <a:p>
            <a:r>
              <a:rPr lang="en-US" dirty="0"/>
              <a:t>    n b = </a:t>
            </a:r>
            <a:r>
              <a:rPr lang="en-US" b="1" dirty="0"/>
              <a:t>n</a:t>
            </a:r>
            <a:r>
              <a:rPr lang="en-US" dirty="0"/>
              <a:t>; </a:t>
            </a:r>
          </a:p>
          <a:p>
            <a:r>
              <a:rPr lang="en-US" dirty="0"/>
              <a:t>    t &lt;&lt;  &lt;&lt; a + b;</a:t>
            </a:r>
          </a:p>
          <a:p>
            <a:r>
              <a:rPr lang="en-US" dirty="0"/>
              <a:t>    H </a:t>
            </a:r>
            <a:r>
              <a:rPr lang="en-US" b="1" dirty="0"/>
              <a:t>n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uk-UA" dirty="0"/>
          </a:p>
        </p:txBody>
      </p:sp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0F8F1458-12B3-4004-9556-90C663903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11277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3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49482EFE-EE5A-4813-8367-369E364EA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001078"/>
            <a:ext cx="4937760" cy="736282"/>
          </a:xfrm>
        </p:spPr>
        <p:txBody>
          <a:bodyPr>
            <a:noAutofit/>
          </a:bodyPr>
          <a:lstStyle/>
          <a:p>
            <a:pPr algn="ctr"/>
            <a:r>
              <a:rPr lang="uk-UA" sz="2400" dirty="0"/>
              <a:t>Решті слів Надаємо значення найближчого до них токена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50E31F2B-8137-4A81-BFF7-F904AFC32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37359"/>
            <a:ext cx="4937760" cy="4275667"/>
          </a:xfrm>
        </p:spPr>
        <p:txBody>
          <a:bodyPr>
            <a:normAutofit/>
          </a:bodyPr>
          <a:lstStyle/>
          <a:p>
            <a:r>
              <a:rPr lang="en-US" dirty="0"/>
              <a:t>#s &lt;</a:t>
            </a:r>
            <a:r>
              <a:rPr lang="en-US" b="1" dirty="0"/>
              <a:t>s</a:t>
            </a:r>
            <a:r>
              <a:rPr lang="en-US" dirty="0"/>
              <a:t>&gt;</a:t>
            </a:r>
          </a:p>
          <a:p>
            <a:r>
              <a:rPr lang="en-US" dirty="0"/>
              <a:t>s I </a:t>
            </a:r>
            <a:r>
              <a:rPr lang="en-US" b="1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n </a:t>
            </a:r>
            <a:r>
              <a:rPr lang="en-US" b="1" dirty="0"/>
              <a:t>n</a:t>
            </a:r>
            <a:r>
              <a:rPr lang="en-US" dirty="0"/>
              <a:t>(){</a:t>
            </a:r>
          </a:p>
          <a:p>
            <a:r>
              <a:rPr lang="en-US" dirty="0"/>
              <a:t>    t &lt;&lt; ;</a:t>
            </a:r>
          </a:p>
          <a:p>
            <a:r>
              <a:rPr lang="en-US" dirty="0"/>
              <a:t>    n </a:t>
            </a:r>
            <a:r>
              <a:rPr lang="en-US" b="1" dirty="0" err="1"/>
              <a:t>n</a:t>
            </a:r>
            <a:r>
              <a:rPr lang="en-US" dirty="0"/>
              <a:t> = n; </a:t>
            </a:r>
          </a:p>
          <a:p>
            <a:r>
              <a:rPr lang="en-US" dirty="0"/>
              <a:t>    n </a:t>
            </a:r>
            <a:r>
              <a:rPr lang="en-US" b="1" dirty="0" err="1"/>
              <a:t>n</a:t>
            </a:r>
            <a:r>
              <a:rPr lang="en-US" dirty="0"/>
              <a:t> = n; </a:t>
            </a:r>
          </a:p>
          <a:p>
            <a:r>
              <a:rPr lang="en-US" dirty="0"/>
              <a:t>    t &lt;&lt;  &lt;&lt; </a:t>
            </a:r>
            <a:r>
              <a:rPr lang="en-US" b="1" dirty="0"/>
              <a:t>n</a:t>
            </a:r>
            <a:r>
              <a:rPr lang="en-US" dirty="0"/>
              <a:t> + </a:t>
            </a:r>
            <a:r>
              <a:rPr lang="en-US" b="1" dirty="0"/>
              <a:t>n</a:t>
            </a:r>
            <a:r>
              <a:rPr lang="en-US" dirty="0"/>
              <a:t>;</a:t>
            </a:r>
          </a:p>
          <a:p>
            <a:r>
              <a:rPr lang="en-US" dirty="0"/>
              <a:t>    H n;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7C13C417-F6FF-472C-ADFC-DCACA4D37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001078"/>
            <a:ext cx="4937760" cy="736282"/>
          </a:xfrm>
        </p:spPr>
        <p:txBody>
          <a:bodyPr>
            <a:normAutofit/>
          </a:bodyPr>
          <a:lstStyle/>
          <a:p>
            <a:pPr algn="ctr"/>
            <a:r>
              <a:rPr lang="uk-UA" sz="2400" dirty="0"/>
              <a:t>Видалити пробіли й абзаци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E0C89B60-8EBC-46FF-AD61-6446D31DD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1737360"/>
            <a:ext cx="4937760" cy="4275666"/>
          </a:xfrm>
        </p:spPr>
        <p:txBody>
          <a:bodyPr>
            <a:normAutofit/>
          </a:bodyPr>
          <a:lstStyle/>
          <a:p>
            <a:r>
              <a:rPr lang="en-US" dirty="0"/>
              <a:t>#s&lt;s&gt;</a:t>
            </a:r>
            <a:r>
              <a:rPr lang="en-US" dirty="0" err="1"/>
              <a:t>sII;nn</a:t>
            </a:r>
            <a:r>
              <a:rPr lang="en-US" dirty="0"/>
              <a:t>(){t&lt;&lt;;</a:t>
            </a:r>
            <a:r>
              <a:rPr lang="en-US" dirty="0" err="1"/>
              <a:t>nn</a:t>
            </a:r>
            <a:r>
              <a:rPr lang="en-US" dirty="0"/>
              <a:t>=</a:t>
            </a:r>
            <a:r>
              <a:rPr lang="en-US" dirty="0" err="1"/>
              <a:t>n;nn</a:t>
            </a:r>
            <a:r>
              <a:rPr lang="en-US" dirty="0"/>
              <a:t>=</a:t>
            </a:r>
            <a:r>
              <a:rPr lang="en-US" dirty="0" err="1"/>
              <a:t>n;t</a:t>
            </a:r>
            <a:r>
              <a:rPr lang="en-US" dirty="0"/>
              <a:t>&lt;&lt;&lt;&lt;</a:t>
            </a:r>
            <a:r>
              <a:rPr lang="en-US" dirty="0" err="1"/>
              <a:t>n+n;Hn</a:t>
            </a:r>
            <a:r>
              <a:rPr lang="en-US" dirty="0"/>
              <a:t>;}</a:t>
            </a:r>
          </a:p>
          <a:p>
            <a:endParaRPr lang="uk-UA" dirty="0"/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1E56851C-307A-458B-877C-C7C480478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11277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0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Ретроспектива">
  <a:themeElements>
    <a:clrScheme name="Ретроспектива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спектив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TM02900769[[fn=Ретроспектива]]</Template>
  <TotalTime>1063</TotalTime>
  <Words>977</Words>
  <Application>Microsoft Office PowerPoint</Application>
  <PresentationFormat>Широкий екран</PresentationFormat>
  <Paragraphs>132</Paragraphs>
  <Slides>18</Slides>
  <Notes>0</Notes>
  <HiddenSlides>0</HiddenSlides>
  <MMClips>18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Cambria Math</vt:lpstr>
      <vt:lpstr>Times New Roman</vt:lpstr>
      <vt:lpstr>Ретроспектива</vt:lpstr>
      <vt:lpstr>Курсова робота на тему:</vt:lpstr>
      <vt:lpstr>Проблематика задачі</vt:lpstr>
      <vt:lpstr>Формалізація роботи</vt:lpstr>
      <vt:lpstr>Огляд існуючих систем</vt:lpstr>
      <vt:lpstr>Вибір типу алгоритму перевірки плагіату</vt:lpstr>
      <vt:lpstr>Алгоритм нормалізації коду</vt:lpstr>
      <vt:lpstr>Презентація PowerPoint</vt:lpstr>
      <vt:lpstr>Презентація PowerPoint</vt:lpstr>
      <vt:lpstr>Презентація PowerPoint</vt:lpstr>
      <vt:lpstr>Найдовший спільний підрядок</vt:lpstr>
      <vt:lpstr>Модифікація методу НСП</vt:lpstr>
      <vt:lpstr>Метод шинглів</vt:lpstr>
      <vt:lpstr>Модифікація методу шинглів</vt:lpstr>
      <vt:lpstr>Відео чи скріншот?</vt:lpstr>
      <vt:lpstr>Результат роботи реалізованих алгоритмів</vt:lpstr>
      <vt:lpstr>Демонстрація роботи</vt:lpstr>
      <vt:lpstr>Висновки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Admin</dc:creator>
  <cp:lastModifiedBy>Admin</cp:lastModifiedBy>
  <cp:revision>31</cp:revision>
  <dcterms:created xsi:type="dcterms:W3CDTF">2020-06-01T20:55:42Z</dcterms:created>
  <dcterms:modified xsi:type="dcterms:W3CDTF">2020-06-02T16:05:20Z</dcterms:modified>
</cp:coreProperties>
</file>